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68" r:id="rId6"/>
    <p:sldId id="269" r:id="rId7"/>
    <p:sldId id="270" r:id="rId8"/>
    <p:sldId id="271" r:id="rId9"/>
    <p:sldId id="273" r:id="rId10"/>
    <p:sldId id="272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4" r:id="rId20"/>
    <p:sldId id="283" r:id="rId21"/>
    <p:sldId id="282" r:id="rId22"/>
    <p:sldId id="285" r:id="rId23"/>
    <p:sldId id="286" r:id="rId24"/>
    <p:sldId id="287" r:id="rId25"/>
    <p:sldId id="288" r:id="rId26"/>
    <p:sldId id="289" r:id="rId27"/>
    <p:sldId id="291" r:id="rId28"/>
    <p:sldId id="292" r:id="rId29"/>
    <p:sldId id="262" r:id="rId30"/>
    <p:sldId id="263" r:id="rId31"/>
    <p:sldId id="264" r:id="rId32"/>
    <p:sldId id="265" r:id="rId33"/>
    <p:sldId id="266" r:id="rId34"/>
    <p:sldId id="267" r:id="rId35"/>
    <p:sldId id="293" r:id="rId36"/>
    <p:sldId id="294" r:id="rId37"/>
    <p:sldId id="295" r:id="rId38"/>
    <p:sldId id="296" r:id="rId39"/>
    <p:sldId id="259" r:id="rId40"/>
    <p:sldId id="307" r:id="rId41"/>
    <p:sldId id="290" r:id="rId42"/>
    <p:sldId id="298" r:id="rId43"/>
    <p:sldId id="299" r:id="rId44"/>
    <p:sldId id="304" r:id="rId45"/>
    <p:sldId id="303" r:id="rId46"/>
    <p:sldId id="302" r:id="rId47"/>
    <p:sldId id="301" r:id="rId48"/>
    <p:sldId id="300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20" r:id="rId61"/>
    <p:sldId id="321" r:id="rId62"/>
    <p:sldId id="322" r:id="rId63"/>
    <p:sldId id="323" r:id="rId64"/>
    <p:sldId id="324" r:id="rId65"/>
    <p:sldId id="325" r:id="rId66"/>
    <p:sldId id="319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FF"/>
    <a:srgbClr val="003300"/>
    <a:srgbClr val="00CC00"/>
    <a:srgbClr val="FF9900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22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0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777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4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054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791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286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020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578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133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672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014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693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81C20-9920-4B37-816B-CC3503343B43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314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5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6409" y="1481068"/>
            <a:ext cx="7772400" cy="1114493"/>
          </a:xfrm>
          <a:solidFill>
            <a:srgbClr val="FF9900"/>
          </a:solidFill>
          <a:scene3d>
            <a:camera prst="perspectiveHeroicExtremeRightFacing"/>
            <a:lightRig rig="soft" dir="t"/>
          </a:scene3d>
          <a:sp3d extrusionH="215900" contourW="12700">
            <a:bevelT w="152400" h="50800" prst="softRound"/>
            <a:bevelB w="114300" prst="hardEdge"/>
            <a:extrusionClr>
              <a:schemeClr val="accent4">
                <a:lumMod val="20000"/>
                <a:lumOff val="80000"/>
              </a:schemeClr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Литературная викторина</a:t>
            </a:r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3829" y="3666432"/>
            <a:ext cx="6479453" cy="1891220"/>
          </a:xfrm>
          <a:solidFill>
            <a:srgbClr val="FF0000"/>
          </a:solidFill>
          <a:scene3d>
            <a:camera prst="perspectiveContrastingLeftFacing"/>
            <a:lightRig rig="threePt" dir="t"/>
          </a:scene3d>
          <a:sp3d extrusionH="38100">
            <a:bevelT w="152400" h="50800" prst="softRound"/>
          </a:sp3d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По сказкам « Аленький цветочек», «Серебряное копытце», « Жаба и роза»</a:t>
            </a:r>
            <a:endParaRPr lang="ru-RU" sz="4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4764" y="5822909"/>
            <a:ext cx="5682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Подготовила</a:t>
            </a:r>
            <a:r>
              <a:rPr lang="ru-RU" b="1" dirty="0" smtClean="0">
                <a:solidFill>
                  <a:srgbClr val="00CCFF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педагог-библиотекарь Якубович Г.Г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3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246" y="604911"/>
            <a:ext cx="8487508" cy="1282504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Золотой венок из камней</a:t>
            </a:r>
            <a:b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самоцветных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6" descr="kinopoisk_ru-Alenkiy-tsvetochek-1161882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922586"/>
            <a:ext cx="4532694" cy="437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diadema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910862"/>
            <a:ext cx="4643437" cy="436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476" y="365126"/>
            <a:ext cx="654587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Что заказала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</a:br>
            <a:r>
              <a:rPr lang="ru-RU" b="1" dirty="0" smtClean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средняя дочь?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4" name="7-конечная звезда 3"/>
          <p:cNvSpPr/>
          <p:nvPr/>
        </p:nvSpPr>
        <p:spPr>
          <a:xfrm>
            <a:off x="202557" y="0"/>
            <a:ext cx="1720027" cy="1181857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5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Содержимое 4" descr="http://trl.lt/di-TNLF.pn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336431"/>
            <a:ext cx="9143999" cy="494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79937"/>
            <a:ext cx="7886700" cy="1629509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Зеркало из хрусталя восточного</a:t>
            </a:r>
            <a:b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7" descr="MJR3051_PV10596-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711569"/>
            <a:ext cx="9143999" cy="459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278" y="844062"/>
            <a:ext cx="7385538" cy="1160584"/>
          </a:xfrm>
        </p:spPr>
        <p:txBody>
          <a:bodyPr>
            <a:normAutofit fontScale="9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Что заказала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</a:b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младшая дочь?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214281" y="142851"/>
            <a:ext cx="1309719" cy="1158411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6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Содержимое 4" descr="http://coovoi.narod.ru/foto/alen_tsvet/37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1676400"/>
            <a:ext cx="9144000" cy="463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62000"/>
            <a:ext cx="7886700" cy="8440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Цветочек аленький 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endParaRPr lang="ru-RU" dirty="0"/>
          </a:p>
        </p:txBody>
      </p:sp>
      <p:pic>
        <p:nvPicPr>
          <p:cNvPr id="4" name="Рисунок 5" descr="3477760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77815"/>
            <a:ext cx="91439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754" y="365126"/>
            <a:ext cx="7690338" cy="1557459"/>
          </a:xfrm>
        </p:spPr>
        <p:txBody>
          <a:bodyPr>
            <a:normAutofit fontScale="9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Что случилось после того, как купец сорвал 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</a:b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цветочек аленький?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sp>
        <p:nvSpPr>
          <p:cNvPr id="4" name="7-конечная звезда 3"/>
          <p:cNvSpPr/>
          <p:nvPr/>
        </p:nvSpPr>
        <p:spPr>
          <a:xfrm>
            <a:off x="0" y="140678"/>
            <a:ext cx="1395046" cy="1043354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7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Рисунок 3" descr="1861336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7415"/>
            <a:ext cx="9143999" cy="445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Появилось чудище лесное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4" name="Содержимое 3" descr="50543051_b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617785"/>
            <a:ext cx="9144000" cy="461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815" y="175846"/>
            <a:ext cx="7678616" cy="1395046"/>
          </a:xfrm>
        </p:spPr>
        <p:txBody>
          <a:bodyPr>
            <a:normAutofit fontScale="9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Что потребовал 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</a:b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от Купца чудище лесное?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0" y="152400"/>
            <a:ext cx="1453661" cy="902677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8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Содержимое 4" descr="http://thumbor0.tasty0.ru/N1Jm6jqvQcEpbFWWbAwWBZr06VI=/700x574/att/44/3b/16109354_60359_19328225_391a7e40077afc23978ec81b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77815"/>
            <a:ext cx="9144000" cy="512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Прислать вместо себя одну из дочерей своих.</a:t>
            </a:r>
            <a:endParaRPr lang="ru-RU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http://www.metod-kopilka.ru/images/doc/38/32845/img30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2031" y="1699846"/>
            <a:ext cx="8042031" cy="456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4"/>
            <a:ext cx="9144000" cy="1592629"/>
          </a:xfrm>
        </p:spPr>
        <p:txBody>
          <a:bodyPr>
            <a:normAutofit fontScale="9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Кто из трех дочерей отправился к чудище лесному?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0" y="0"/>
            <a:ext cx="1348154" cy="914400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9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Содержимое 4" descr="http://cs628218.vk.me/v628218775/278a6/ddgupDjkICk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9631" y="1910862"/>
            <a:ext cx="8546123" cy="453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100811" cy="1876301"/>
          </a:xfrm>
          <a:solidFill>
            <a:srgbClr val="FF99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latin typeface="Arial Black" pitchFamily="34" charset="0"/>
              </a:rPr>
              <a:t>С.Т.Аксакова</a:t>
            </a:r>
            <a:br>
              <a:rPr lang="ru-RU" b="1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latin typeface="Arial Black" pitchFamily="34" charset="0"/>
              </a:rPr>
            </a:b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latin typeface="Arial Black" pitchFamily="34" charset="0"/>
              </a:rPr>
              <a:t>«Аленький цветочек» </a:t>
            </a:r>
            <a:br>
              <a:rPr lang="ru-RU" b="1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latin typeface="Arial Black" pitchFamily="34" charset="0"/>
              </a:rPr>
            </a:br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2" descr="C:\Documents and Settings\user\Рабочий стол\Аксаков\dhdhdhdhn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674620"/>
            <a:ext cx="8088922" cy="518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63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3300"/>
                </a:solidFill>
                <a:latin typeface="Arial Black" pitchFamily="34" charset="0"/>
              </a:rPr>
              <a:t>Младшая дочь Настенька 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3300"/>
                </a:solidFill>
                <a:latin typeface="Arial Black" pitchFamily="34" charset="0"/>
              </a:rPr>
            </a:br>
            <a:endParaRPr lang="ru-RU" dirty="0">
              <a:solidFill>
                <a:srgbClr val="003300"/>
              </a:solidFill>
            </a:endParaRPr>
          </a:p>
        </p:txBody>
      </p:sp>
      <p:pic>
        <p:nvPicPr>
          <p:cNvPr id="4" name="Рисунок 6" descr="08113b45b06be5f515e46fcfa7c5d81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1113692"/>
            <a:ext cx="9144000" cy="52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6092" y="365126"/>
            <a:ext cx="7666893" cy="2068585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Какой предмет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</a:b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помогал быстро попасть во владения зверя лесного?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-1" y="0"/>
            <a:ext cx="1336431" cy="1066800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10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Содержимое 4" descr="http://cs11056.vk.me/u103277863/153985476/y_588215d9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896" y="1957753"/>
            <a:ext cx="3387074" cy="283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 descr="136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" y="2588454"/>
            <a:ext cx="2602524" cy="260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MJR3051_PV10596-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5025" y="4285237"/>
            <a:ext cx="3859646" cy="193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Кольцо</a:t>
            </a:r>
            <a:endParaRPr lang="ru-RU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136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1232" y="1735016"/>
            <a:ext cx="6084276" cy="438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154" y="365126"/>
            <a:ext cx="7167196" cy="147539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Как расколдовала Настенька Чудо лесное?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-1" y="0"/>
            <a:ext cx="1336431" cy="1066800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11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6" name="Содержимое 5" descr="http://900igr.net/datai/literatura/Aksakov-Alenkij-tsvetochek/0029-022-Mladshaja-doch-Nastenka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825624"/>
            <a:ext cx="91440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39262"/>
            <a:ext cx="7886700" cy="154275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Сказала что любит его как жениха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7" descr="1237403366_alenkijj_cvetochek05557421042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096086"/>
            <a:ext cx="9144000" cy="437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76" y="365126"/>
            <a:ext cx="7307873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Кто заколдовал принца?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s1.cdnnz.net/films/i/7/0/0/okino.ua-alenkij-tsvetochek-346700-a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41938"/>
            <a:ext cx="9143999" cy="48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7-конечная звезда 5"/>
          <p:cNvSpPr/>
          <p:nvPr/>
        </p:nvSpPr>
        <p:spPr>
          <a:xfrm>
            <a:off x="-1" y="0"/>
            <a:ext cx="1336431" cy="1066800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12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94197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Злая волшебница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://img11.nnm.me/d/0/7/d/e/b6f043d32bbdadfb4f726837ffa_prev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29508"/>
            <a:ext cx="9144000" cy="491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646" y="717452"/>
            <a:ext cx="7272704" cy="1392701"/>
          </a:xfrm>
        </p:spPr>
        <p:txBody>
          <a:bodyPr>
            <a:normAutofit fontScale="9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3300"/>
                </a:solidFill>
                <a:latin typeface="Arial Black" pitchFamily="34" charset="0"/>
              </a:rPr>
              <a:t>Чем закончилась 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3300"/>
                </a:solidFill>
                <a:latin typeface="Arial Black" pitchFamily="34" charset="0"/>
              </a:rPr>
            </a:b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3300"/>
                </a:solidFill>
                <a:latin typeface="Arial Black" pitchFamily="34" charset="0"/>
              </a:rPr>
              <a:t>сказка?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7-конечная звезда 5"/>
          <p:cNvSpPr/>
          <p:nvPr/>
        </p:nvSpPr>
        <p:spPr>
          <a:xfrm>
            <a:off x="-1" y="0"/>
            <a:ext cx="1336431" cy="1066800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13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Рисунок 6" descr="http://img.mp3arhiv.net/exphoto/mn2c0qnTtbPh0JSLyailnNsleKvw/055-pesenka-vasili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5072"/>
            <a:ext cx="9144000" cy="451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76775"/>
            <a:ext cx="7886700" cy="111391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Свадьбой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" name="Рисунок 5" descr="http://www.playcast.ru/uploads/2015/02/09/1203479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8462"/>
            <a:ext cx="9144000" cy="468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260981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5" descr=" (700x525, 76Kb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0" y="0"/>
            <a:ext cx="811236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копытце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 l="22205" t="20778" r="21207" b="65521"/>
          <a:stretch>
            <a:fillRect/>
          </a:stretch>
        </p:blipFill>
        <p:spPr bwMode="auto">
          <a:xfrm>
            <a:off x="681404" y="808892"/>
            <a:ext cx="6769100" cy="114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пп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 l="32042" t="14667" r="36771" b="45000"/>
          <a:stretch>
            <a:fillRect/>
          </a:stretch>
        </p:blipFill>
        <p:spPr bwMode="auto">
          <a:xfrm>
            <a:off x="2931990" y="199292"/>
            <a:ext cx="23764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750277"/>
            <a:ext cx="8628185" cy="1477107"/>
          </a:xfrm>
        </p:spPr>
        <p:txBody>
          <a:bodyPr>
            <a:normAutofit fontScale="9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Сколько дочерей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 было у купца?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214281" y="142852"/>
            <a:ext cx="1778641" cy="1603886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1" name="Содержимое 10" descr="http://mult-portal.at.ua/skrinu/cvetok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2031" y="1781909"/>
            <a:ext cx="8182708" cy="473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00293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 smtClean="0">
                <a:solidFill>
                  <a:schemeClr val="accent2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Почему писатель назвал своё произведение                        «Серебряное копытце»?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2800" y="2098432"/>
            <a:ext cx="5162549" cy="40327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  <a:hlinkClick r:id="rId2" action="ppaction://hlinksldjump"/>
              </a:rPr>
              <a:t>А)   </a:t>
            </a:r>
            <a:r>
              <a:rPr lang="ru-RU" b="1" i="1" dirty="0" smtClean="0">
                <a:solidFill>
                  <a:schemeClr val="tx1"/>
                </a:solidFill>
                <a:hlinkClick r:id="rId2" action="ppaction://hlinksldjump"/>
              </a:rPr>
              <a:t>Эта сказка о козле с серебряным копытцем 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00CC"/>
                </a:solidFill>
              </a:rPr>
              <a:t> </a:t>
            </a:r>
            <a:r>
              <a:rPr lang="ru-RU" b="1" i="1" u="sng" dirty="0" smtClean="0">
                <a:solidFill>
                  <a:srgbClr val="0000CC"/>
                </a:solidFill>
              </a:rPr>
              <a:t>Б)   Дедушка ковал серебряное копытце</a:t>
            </a:r>
          </a:p>
          <a:p>
            <a:pPr>
              <a:buNone/>
            </a:pPr>
            <a:r>
              <a:rPr lang="ru-RU" b="1" i="1" u="sng" dirty="0" smtClean="0">
                <a:solidFill>
                  <a:srgbClr val="0070C0"/>
                </a:solidFill>
              </a:rPr>
              <a:t> В)  </a:t>
            </a:r>
            <a:r>
              <a:rPr lang="ru-RU" b="1" i="1" u="sng" dirty="0" err="1" smtClean="0">
                <a:solidFill>
                  <a:srgbClr val="0070C0"/>
                </a:solidFill>
              </a:rPr>
              <a:t>Дарёнка</a:t>
            </a:r>
            <a:r>
              <a:rPr lang="ru-RU" b="1" i="1" u="sng" dirty="0" smtClean="0">
                <a:solidFill>
                  <a:srgbClr val="0070C0"/>
                </a:solidFill>
              </a:rPr>
              <a:t> нашла серебряное копытце</a:t>
            </a:r>
          </a:p>
          <a:p>
            <a:pPr>
              <a:buNone/>
            </a:pPr>
            <a:r>
              <a:rPr lang="ru-RU" b="1" i="1" u="sng" dirty="0" smtClean="0">
                <a:solidFill>
                  <a:srgbClr val="0070C0"/>
                </a:solidFill>
              </a:rPr>
              <a:t> </a:t>
            </a:r>
            <a:r>
              <a:rPr lang="ru-RU" b="1" i="1" u="sng" dirty="0" smtClean="0">
                <a:solidFill>
                  <a:srgbClr val="0000CC"/>
                </a:solidFill>
              </a:rPr>
              <a:t>Г)  Эта сказка о коне с серебряным копытцем</a:t>
            </a:r>
            <a:endParaRPr lang="ru-RU" i="1" u="sng" dirty="0" smtClean="0">
              <a:solidFill>
                <a:srgbClr val="0000CC"/>
              </a:solidFill>
            </a:endParaRPr>
          </a:p>
          <a:p>
            <a:endParaRPr lang="ru-RU" dirty="0"/>
          </a:p>
        </p:txBody>
      </p:sp>
      <p:pic>
        <p:nvPicPr>
          <p:cNvPr id="6" name="Picture 4" descr="serebryanoe-kopyit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477" y="2057400"/>
            <a:ext cx="3127459" cy="404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Как звали главного героя?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600" b="1" i="1" u="sng" dirty="0" smtClean="0">
                <a:solidFill>
                  <a:srgbClr val="FF0000"/>
                </a:solidFill>
              </a:rPr>
              <a:t>А)  Ваня</a:t>
            </a:r>
          </a:p>
          <a:p>
            <a:pPr>
              <a:buNone/>
            </a:pPr>
            <a:r>
              <a:rPr lang="ru-RU" sz="3600" b="1" i="1" u="sng" dirty="0" smtClean="0"/>
              <a:t>Б)   Дмитрий</a:t>
            </a:r>
          </a:p>
          <a:p>
            <a:pPr>
              <a:buNone/>
            </a:pPr>
            <a:r>
              <a:rPr lang="ru-RU" sz="3600" b="1" i="1" dirty="0" smtClean="0">
                <a:hlinkClick r:id="rId2" action="ppaction://hlinksldjump"/>
              </a:rPr>
              <a:t>В)   </a:t>
            </a:r>
            <a:r>
              <a:rPr lang="ru-RU" sz="3600" b="1" i="1" dirty="0" err="1" smtClean="0">
                <a:hlinkClick r:id="rId2" action="ppaction://hlinksldjump"/>
              </a:rPr>
              <a:t>Кокованя</a:t>
            </a:r>
            <a:r>
              <a:rPr lang="ru-RU" sz="3600" b="1" i="1" dirty="0" smtClean="0">
                <a:hlinkClick r:id="rId2" action="ppaction://hlinksldjump"/>
              </a:rPr>
              <a:t> </a:t>
            </a:r>
            <a:r>
              <a:rPr lang="ru-RU" sz="3600" b="1" i="1" dirty="0" smtClean="0"/>
              <a:t> </a:t>
            </a:r>
          </a:p>
          <a:p>
            <a:pPr>
              <a:buNone/>
            </a:pPr>
            <a:r>
              <a:rPr lang="ru-RU" sz="3600" b="1" i="1" dirty="0" smtClean="0"/>
              <a:t> </a:t>
            </a:r>
            <a:r>
              <a:rPr lang="ru-RU" sz="3600" b="1" i="1" u="sng" dirty="0" smtClean="0">
                <a:solidFill>
                  <a:srgbClr val="00CC00"/>
                </a:solidFill>
              </a:rPr>
              <a:t>Г)   Семён</a:t>
            </a:r>
          </a:p>
          <a:p>
            <a:endParaRPr lang="ru-RU" dirty="0"/>
          </a:p>
        </p:txBody>
      </p:sp>
      <p:pic>
        <p:nvPicPr>
          <p:cNvPr id="19458" name="Picture 2" descr="http://fs00.infourok.ru/images/doc/125/146707/img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6183" y="2126031"/>
            <a:ext cx="3213345" cy="3700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звали сиротку?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465385"/>
            <a:ext cx="7905750" cy="471157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ru-RU" sz="3600" b="1" i="1" u="sng" dirty="0" smtClean="0">
                <a:solidFill>
                  <a:srgbClr val="0000CC"/>
                </a:solidFill>
              </a:rPr>
              <a:t>А) Катерина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C00000"/>
                </a:solidFill>
                <a:hlinkClick r:id="rId2" action="ppaction://hlinksldjump"/>
              </a:rPr>
              <a:t>Б)  </a:t>
            </a:r>
            <a:r>
              <a:rPr lang="ru-RU" sz="3600" b="1" i="1" dirty="0" err="1" smtClean="0">
                <a:solidFill>
                  <a:srgbClr val="C00000"/>
                </a:solidFill>
                <a:hlinkClick r:id="rId2" action="ppaction://hlinksldjump"/>
              </a:rPr>
              <a:t>Дарёнка</a:t>
            </a:r>
            <a:r>
              <a:rPr lang="ru-RU" sz="3600" b="1" i="1" dirty="0" smtClean="0">
                <a:solidFill>
                  <a:srgbClr val="C00000"/>
                </a:solidFill>
                <a:hlinkClick r:id="rId2" action="ppaction://hlinksldjump"/>
              </a:rPr>
              <a:t> 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ru-RU" sz="3600" b="1" i="1" u="sng" dirty="0" smtClean="0">
                <a:solidFill>
                  <a:srgbClr val="C00000"/>
                </a:solidFill>
              </a:rPr>
              <a:t>В)  Любаша</a:t>
            </a:r>
          </a:p>
          <a:p>
            <a:pPr>
              <a:buNone/>
            </a:pPr>
            <a:r>
              <a:rPr lang="ru-RU" sz="3600" b="1" i="1" u="sng" dirty="0" smtClean="0">
                <a:solidFill>
                  <a:schemeClr val="accent2">
                    <a:lumMod val="50000"/>
                  </a:schemeClr>
                </a:solidFill>
              </a:rPr>
              <a:t>Г)  Дуняша</a:t>
            </a:r>
            <a:endParaRPr lang="ru-RU" sz="36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8434" name="Picture 2" descr="http://animator.ru/film_img/variants/film_2769_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5816" y="1453662"/>
            <a:ext cx="4208584" cy="4689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3858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Кто с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Дарёнкой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пришёл жить к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Коковане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0" y="1875691"/>
            <a:ext cx="5052646" cy="375138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А)  </a:t>
            </a:r>
            <a:r>
              <a:rPr lang="ru-RU" sz="3200" b="1" i="1" u="sng" dirty="0" smtClean="0">
                <a:solidFill>
                  <a:srgbClr val="FF0000"/>
                </a:solidFill>
              </a:rPr>
              <a:t>Мышка Норушка</a:t>
            </a:r>
            <a:endParaRPr lang="ru-RU" sz="3200" b="1" i="1" u="sng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3200" b="1" i="1" u="sng" dirty="0" smtClean="0">
                <a:solidFill>
                  <a:schemeClr val="tx1"/>
                </a:solidFill>
              </a:rPr>
              <a:t>Б)  Собачка Шарик</a:t>
            </a:r>
          </a:p>
          <a:p>
            <a:pPr algn="ctr">
              <a:buNone/>
            </a:pPr>
            <a:r>
              <a:rPr lang="ru-RU" sz="3200" b="1" i="1" u="sng" dirty="0" smtClean="0">
                <a:solidFill>
                  <a:schemeClr val="tx1"/>
                </a:solidFill>
                <a:hlinkClick r:id="rId2" action="ppaction://hlinksldjump"/>
              </a:rPr>
              <a:t>В)  Кошка </a:t>
            </a:r>
            <a:r>
              <a:rPr lang="ru-RU" sz="3200" b="1" i="1" u="sng" dirty="0" err="1" smtClean="0">
                <a:solidFill>
                  <a:schemeClr val="tx1"/>
                </a:solidFill>
                <a:hlinkClick r:id="rId2" action="ppaction://hlinksldjump"/>
              </a:rPr>
              <a:t>Мурёнка</a:t>
            </a:r>
            <a:r>
              <a:rPr lang="ru-RU" sz="3200" b="1" i="1" u="sng" dirty="0" smtClean="0">
                <a:solidFill>
                  <a:schemeClr val="tx1"/>
                </a:solidFill>
                <a:hlinkClick r:id="rId2" action="ppaction://hlinksldjump"/>
              </a:rPr>
              <a:t> </a:t>
            </a:r>
            <a:endParaRPr lang="ru-RU" sz="3200" b="1" i="1" u="sng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3200" b="1" i="1" u="sng" dirty="0" smtClean="0">
                <a:solidFill>
                  <a:srgbClr val="FFFF00"/>
                </a:solidFill>
              </a:rPr>
              <a:t>Г) </a:t>
            </a:r>
            <a:r>
              <a:rPr lang="ru-RU" sz="3200" b="1" i="1" u="sng" dirty="0" err="1" smtClean="0">
                <a:solidFill>
                  <a:srgbClr val="FFFF00"/>
                </a:solidFill>
              </a:rPr>
              <a:t>Стрижонок</a:t>
            </a:r>
            <a:r>
              <a:rPr lang="ru-RU" sz="3200" b="1" i="1" u="sng" dirty="0" smtClean="0">
                <a:solidFill>
                  <a:srgbClr val="FFFF00"/>
                </a:solidFill>
              </a:rPr>
              <a:t> Скрип </a:t>
            </a:r>
            <a:endParaRPr lang="ru-RU" sz="3200" b="1" i="1" u="sng" dirty="0" smtClean="0">
              <a:solidFill>
                <a:schemeClr val="tx1"/>
              </a:solidFill>
            </a:endParaRPr>
          </a:p>
          <a:p>
            <a:pPr algn="ctr"/>
            <a:endParaRPr lang="ru-RU" sz="3200" b="1" i="1" u="sng" dirty="0">
              <a:solidFill>
                <a:schemeClr val="tx1"/>
              </a:solidFill>
            </a:endParaRPr>
          </a:p>
        </p:txBody>
      </p:sp>
      <p:pic>
        <p:nvPicPr>
          <p:cNvPr id="17410" name="Picture 2" descr="http://animal-store.ru/img/2015/043011/53304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8973" y="965443"/>
            <a:ext cx="2704720" cy="2167507"/>
          </a:xfrm>
          <a:prstGeom prst="rect">
            <a:avLst/>
          </a:prstGeom>
          <a:noFill/>
        </p:spPr>
      </p:pic>
      <p:pic>
        <p:nvPicPr>
          <p:cNvPr id="17412" name="Picture 4" descr="http://fotodes.ru/upload/img1338553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685" y="4595447"/>
            <a:ext cx="2597638" cy="2212944"/>
          </a:xfrm>
          <a:prstGeom prst="rect">
            <a:avLst/>
          </a:prstGeom>
          <a:noFill/>
        </p:spPr>
      </p:pic>
      <p:pic>
        <p:nvPicPr>
          <p:cNvPr id="17414" name="Picture 6" descr="http://content.foto.mail.ru/mail/marchenko_viktor/1158/s-1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25138"/>
            <a:ext cx="2847729" cy="1932862"/>
          </a:xfrm>
          <a:prstGeom prst="rect">
            <a:avLst/>
          </a:prstGeom>
          <a:noFill/>
        </p:spPr>
      </p:pic>
      <p:pic>
        <p:nvPicPr>
          <p:cNvPr id="17416" name="Picture 8" descr="http://gfx.aftonbladet-cdn.se/image/14199450/800/fourByThree/122a18eb82a45/mus3.psd__mngl_20120112ab5x015%2Cnyh_1.indd_469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68214"/>
            <a:ext cx="1894547" cy="1910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называется лесное жильё?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43" y="1113692"/>
            <a:ext cx="8491903" cy="539261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ru-RU" sz="4000" b="1" i="1" u="sng" dirty="0" smtClean="0">
                <a:solidFill>
                  <a:srgbClr val="0000CC"/>
                </a:solidFill>
              </a:rPr>
              <a:t>А)   Избушка</a:t>
            </a:r>
          </a:p>
          <a:p>
            <a:pPr>
              <a:buNone/>
            </a:pPr>
            <a:r>
              <a:rPr lang="ru-RU" sz="4000" b="1" i="1" dirty="0" smtClean="0">
                <a:solidFill>
                  <a:schemeClr val="tx1"/>
                </a:solidFill>
                <a:hlinkClick r:id="rId2" action="ppaction://hlinksldjump"/>
              </a:rPr>
              <a:t>Б)   Балаган  </a:t>
            </a:r>
            <a:endParaRPr lang="ru-RU" sz="4000" b="1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4000" b="1" i="1" dirty="0" smtClean="0">
                <a:solidFill>
                  <a:schemeClr val="tx1"/>
                </a:solidFill>
              </a:rPr>
              <a:t>В)   Хатка</a:t>
            </a:r>
          </a:p>
          <a:p>
            <a:pPr>
              <a:buNone/>
            </a:pPr>
            <a:r>
              <a:rPr lang="ru-RU" sz="4000" b="1" i="1" u="sng" dirty="0" smtClean="0">
                <a:solidFill>
                  <a:srgbClr val="FF0000"/>
                </a:solidFill>
              </a:rPr>
              <a:t>Г) Крепость</a:t>
            </a:r>
          </a:p>
          <a:p>
            <a:endParaRPr lang="ru-RU" dirty="0"/>
          </a:p>
        </p:txBody>
      </p:sp>
      <p:pic>
        <p:nvPicPr>
          <p:cNvPr id="16386" name="Picture 2" descr="http://www.animator.ru/film_img/variants/film_2769_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8215" y="1101970"/>
            <a:ext cx="3974123" cy="3305908"/>
          </a:xfrm>
          <a:prstGeom prst="rect">
            <a:avLst/>
          </a:prstGeom>
          <a:noFill/>
        </p:spPr>
      </p:pic>
      <p:pic>
        <p:nvPicPr>
          <p:cNvPr id="5" name="Picture 4" descr="444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 l="3256" t="3419" r="4187" b="3040"/>
          <a:stretch>
            <a:fillRect/>
          </a:stretch>
        </p:blipFill>
        <p:spPr bwMode="auto">
          <a:xfrm>
            <a:off x="4443046" y="3868736"/>
            <a:ext cx="4056185" cy="26141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34" y="36512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какое время года происходят события?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36985" y="1254368"/>
            <a:ext cx="3153507" cy="5603631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rgbClr val="FF0000"/>
                </a:solidFill>
                <a:hlinkClick r:id="rId2" action="ppaction://hlinksldjump"/>
              </a:rPr>
              <a:t>А)  Зима </a:t>
            </a:r>
            <a:endParaRPr lang="ru-RU" sz="4000" b="1" i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4000" b="1" i="1" u="sng" dirty="0" smtClean="0">
                <a:solidFill>
                  <a:srgbClr val="FF0000"/>
                </a:solidFill>
              </a:rPr>
              <a:t>Б)  Лето</a:t>
            </a:r>
          </a:p>
          <a:p>
            <a:pPr algn="ctr">
              <a:buNone/>
            </a:pPr>
            <a:r>
              <a:rPr lang="ru-RU" sz="4000" b="1" i="1" u="sng" dirty="0" smtClean="0">
                <a:solidFill>
                  <a:srgbClr val="0000CC"/>
                </a:solidFill>
              </a:rPr>
              <a:t>В)  Весна</a:t>
            </a:r>
          </a:p>
          <a:p>
            <a:pPr algn="ctr">
              <a:buNone/>
            </a:pPr>
            <a:r>
              <a:rPr lang="ru-RU" sz="4000" b="1" i="1" u="sng" dirty="0" smtClean="0">
                <a:solidFill>
                  <a:srgbClr val="FF0000"/>
                </a:solidFill>
              </a:rPr>
              <a:t>Г)  Осень</a:t>
            </a:r>
            <a:endParaRPr lang="ru-RU" sz="4000" b="1" i="1" u="sng" dirty="0" smtClean="0"/>
          </a:p>
          <a:p>
            <a:endParaRPr lang="ru-RU" sz="4000" b="1" i="1" dirty="0"/>
          </a:p>
        </p:txBody>
      </p:sp>
      <p:pic>
        <p:nvPicPr>
          <p:cNvPr id="15362" name="Picture 2" descr="http://gallsource.com/wp-content/uploads/2014/09/Flwers-Flower-Beautiful-High-Quality-Wallpap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9670" y="1066800"/>
            <a:ext cx="3334329" cy="2895600"/>
          </a:xfrm>
          <a:prstGeom prst="rect">
            <a:avLst/>
          </a:prstGeom>
          <a:noFill/>
        </p:spPr>
      </p:pic>
      <p:pic>
        <p:nvPicPr>
          <p:cNvPr id="15364" name="Picture 4" descr="http://wallpas.com/wp-content/uploads/2014/04/City-Park-Autumn-Tree-Wallpap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6124"/>
            <a:ext cx="2919045" cy="3106614"/>
          </a:xfrm>
          <a:prstGeom prst="rect">
            <a:avLst/>
          </a:prstGeom>
          <a:noFill/>
        </p:spPr>
      </p:pic>
      <p:pic>
        <p:nvPicPr>
          <p:cNvPr id="15368" name="Picture 8" descr="http://fs00.infourok.ru/images/doc/224/23781/2/img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2923" y="3903786"/>
            <a:ext cx="3341077" cy="2954214"/>
          </a:xfrm>
          <a:prstGeom prst="rect">
            <a:avLst/>
          </a:prstGeom>
          <a:noFill/>
        </p:spPr>
      </p:pic>
      <p:pic>
        <p:nvPicPr>
          <p:cNvPr id="15370" name="Picture 10" descr="http://www.allfons.ru/pic/201201/1280x800/allfons.ru-85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9292"/>
            <a:ext cx="2965938" cy="2848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 выбивал козлик серебряным копытцем?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5414" y="1676400"/>
            <a:ext cx="4841631" cy="270803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4300" b="1" i="1" u="sng" dirty="0" smtClean="0">
                <a:solidFill>
                  <a:srgbClr val="003300"/>
                </a:solidFill>
              </a:rPr>
              <a:t>А)  Жемчуг</a:t>
            </a:r>
          </a:p>
          <a:p>
            <a:pPr>
              <a:buNone/>
            </a:pPr>
            <a:r>
              <a:rPr lang="ru-RU" sz="4300" b="1" i="1" dirty="0" smtClean="0">
                <a:solidFill>
                  <a:srgbClr val="C00000"/>
                </a:solidFill>
                <a:hlinkClick r:id="rId2" action="ppaction://hlinksldjump"/>
              </a:rPr>
              <a:t>Б)  Дорогие камни </a:t>
            </a:r>
            <a:endParaRPr lang="ru-RU" sz="43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4300" b="1" i="1" u="sng" dirty="0" smtClean="0">
                <a:solidFill>
                  <a:srgbClr val="C00000"/>
                </a:solidFill>
              </a:rPr>
              <a:t>В)  Золото</a:t>
            </a:r>
          </a:p>
          <a:p>
            <a:pPr>
              <a:buNone/>
            </a:pPr>
            <a:r>
              <a:rPr lang="ru-RU" sz="4300" b="1" i="1" u="sng" dirty="0" smtClean="0"/>
              <a:t>Г ) Угли</a:t>
            </a:r>
          </a:p>
          <a:p>
            <a:endParaRPr lang="ru-RU" dirty="0"/>
          </a:p>
        </p:txBody>
      </p:sp>
      <p:pic>
        <p:nvPicPr>
          <p:cNvPr id="14338" name="Picture 2" descr="http://clubmusic.su/uploads/images/a_mega_i_blestjashie_novij_go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5323" y="2016369"/>
            <a:ext cx="2569308" cy="2241526"/>
          </a:xfrm>
          <a:prstGeom prst="rect">
            <a:avLst/>
          </a:prstGeom>
          <a:noFill/>
        </p:spPr>
      </p:pic>
      <p:pic>
        <p:nvPicPr>
          <p:cNvPr id="14340" name="Picture 4" descr="http://www.cosmo.ru/upload/attach/390/390c2d60283364a49cac90e4b827b8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963" y="4283075"/>
            <a:ext cx="3009991" cy="2094278"/>
          </a:xfrm>
          <a:prstGeom prst="rect">
            <a:avLst/>
          </a:prstGeom>
          <a:noFill/>
        </p:spPr>
      </p:pic>
      <p:pic>
        <p:nvPicPr>
          <p:cNvPr id="14342" name="Picture 6" descr="https://s2.planeta.ru/i/85cd7/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908" y="4384431"/>
            <a:ext cx="2532185" cy="1910860"/>
          </a:xfrm>
          <a:prstGeom prst="rect">
            <a:avLst/>
          </a:prstGeom>
          <a:noFill/>
        </p:spPr>
      </p:pic>
      <p:pic>
        <p:nvPicPr>
          <p:cNvPr id="14344" name="Picture 8" descr="http://oilnews.kz/wp-content/uploads/2014/12/4616637418_0b4e065bce_bS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0091" y="4212735"/>
            <a:ext cx="2692401" cy="2129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Куда вспрыгнул козёл?</a:t>
            </a:r>
            <a:br>
              <a:rPr lang="ru-RU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160584"/>
            <a:ext cx="3638550" cy="531055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600" b="1" i="1" u="sng" dirty="0" smtClean="0"/>
              <a:t>А)  На дерево</a:t>
            </a:r>
          </a:p>
          <a:p>
            <a:pPr algn="ctr">
              <a:buNone/>
            </a:pPr>
            <a:r>
              <a:rPr lang="ru-RU" sz="3600" b="1" i="1" u="sng" dirty="0" smtClean="0">
                <a:hlinkClick r:id="rId2" action="ppaction://hlinksldjump"/>
              </a:rPr>
              <a:t>Б)  На крышу </a:t>
            </a:r>
            <a:endParaRPr lang="ru-RU" sz="3600" b="1" i="1" u="sng" dirty="0" smtClean="0"/>
          </a:p>
          <a:p>
            <a:pPr algn="ctr">
              <a:buNone/>
            </a:pPr>
            <a:r>
              <a:rPr lang="ru-RU" sz="3600" b="1" i="1" u="sng" dirty="0" smtClean="0">
                <a:solidFill>
                  <a:srgbClr val="FF00FF"/>
                </a:solidFill>
              </a:rPr>
              <a:t>В)  На горку</a:t>
            </a:r>
          </a:p>
          <a:p>
            <a:pPr algn="ctr">
              <a:buNone/>
            </a:pPr>
            <a:r>
              <a:rPr lang="ru-RU" sz="3600" b="1" i="1" u="sng" dirty="0" smtClean="0">
                <a:solidFill>
                  <a:schemeClr val="accent6">
                    <a:lumMod val="50000"/>
                  </a:schemeClr>
                </a:solidFill>
              </a:rPr>
              <a:t>Г)  На спину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http://file.mobilmusic.ru/21/60/3b/95552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0361" y="1147804"/>
            <a:ext cx="3825447" cy="5710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Как относится автор к главным героям?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600" b="1" i="1" u="sng" dirty="0" smtClean="0"/>
              <a:t>А)  С горечью</a:t>
            </a:r>
          </a:p>
          <a:p>
            <a:pPr>
              <a:buNone/>
            </a:pPr>
            <a:r>
              <a:rPr lang="ru-RU" sz="3600" b="1" i="1" u="sng" dirty="0" smtClean="0">
                <a:hlinkClick r:id="rId2" action="ppaction://hlinksldjump"/>
              </a:rPr>
              <a:t>Б)  С любовью </a:t>
            </a:r>
            <a:endParaRPr lang="ru-RU" sz="3600" b="1" i="1" u="sng" dirty="0" smtClean="0"/>
          </a:p>
          <a:p>
            <a:pPr>
              <a:buNone/>
            </a:pPr>
            <a:r>
              <a:rPr lang="ru-RU" sz="3600" b="1" i="1" u="sng" dirty="0" smtClean="0">
                <a:solidFill>
                  <a:schemeClr val="accent2">
                    <a:lumMod val="75000"/>
                  </a:schemeClr>
                </a:solidFill>
              </a:rPr>
              <a:t>В)  Ненавидит</a:t>
            </a:r>
          </a:p>
          <a:p>
            <a:pPr>
              <a:buNone/>
            </a:pPr>
            <a:r>
              <a:rPr lang="ru-RU" sz="3600" b="1" i="1" u="sng" dirty="0" smtClean="0">
                <a:solidFill>
                  <a:srgbClr val="FF0000"/>
                </a:solidFill>
              </a:rPr>
              <a:t>Г)  Жалеет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Picture 3" descr="1f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l="3510" t="2803" r="4211"/>
          <a:stretch>
            <a:fillRect/>
          </a:stretch>
        </p:blipFill>
        <p:spPr bwMode="auto">
          <a:xfrm>
            <a:off x="4126524" y="1641231"/>
            <a:ext cx="4185138" cy="4944696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892" y="365127"/>
            <a:ext cx="6182458" cy="1205766"/>
          </a:xfrm>
        </p:spPr>
        <p:txBody>
          <a:bodyPr>
            <a:normAutofit/>
          </a:bodyPr>
          <a:lstStyle/>
          <a:p>
            <a:pPr lvl="0"/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4769" y="1825625"/>
            <a:ext cx="406058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http://pwpt.ru/uploads/presentation_screenshots/0b2fe52660b796b630844fb7418df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6453" y="0"/>
            <a:ext cx="744754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45028"/>
            <a:ext cx="7886700" cy="926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  <a:t>Три 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7" descr="alenkij_tsvetochek_0-03-05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59403"/>
            <a:ext cx="3563815" cy="273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 descr="alenkij_tsvetochek_02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9004" y="2813538"/>
            <a:ext cx="3377670" cy="249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9" descr="1268914001_1-alenkii_cvetochek_0-20-09_40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9145" y="3582323"/>
            <a:ext cx="3253839" cy="260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2277" y="1235034"/>
            <a:ext cx="1876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Старшая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7600" y="2303813"/>
            <a:ext cx="2185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Средняя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63720" y="2968831"/>
            <a:ext cx="1800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Младшая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385" y="269631"/>
            <a:ext cx="7209692" cy="1395046"/>
          </a:xfrm>
        </p:spPr>
        <p:txBody>
          <a:bodyPr>
            <a:normAutofit/>
          </a:bodyPr>
          <a:lstStyle/>
          <a:p>
            <a:pPr lvl="0"/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9969" y="410309"/>
            <a:ext cx="4642339" cy="58967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err="1" smtClean="0">
                <a:solidFill>
                  <a:srgbClr val="FF00FF"/>
                </a:solidFill>
                <a:latin typeface="Constantia" pitchFamily="18" charset="0"/>
              </a:rPr>
              <a:t>Розовый</a:t>
            </a:r>
            <a:r>
              <a:rPr lang="ru-RU" sz="3600" b="1" i="1" dirty="0" smtClean="0">
                <a:solidFill>
                  <a:srgbClr val="FF00FF"/>
                </a:solidFill>
                <a:latin typeface="Constantia" pitchFamily="18" charset="0"/>
              </a:rPr>
              <a:t> куст, на котором расцвела роза, где рос? </a:t>
            </a:r>
          </a:p>
          <a:p>
            <a:pPr algn="ctr">
              <a:buNone/>
            </a:pPr>
            <a:r>
              <a:rPr lang="ru-RU" sz="3600" b="1" u="sng" dirty="0" smtClean="0">
                <a:solidFill>
                  <a:srgbClr val="0000CC"/>
                </a:solidFill>
              </a:rPr>
              <a:t>1) В саду</a:t>
            </a:r>
          </a:p>
          <a:p>
            <a:pPr algn="ctr">
              <a:buNone/>
            </a:pPr>
            <a:r>
              <a:rPr lang="ru-RU" sz="3600" b="1" u="sng" dirty="0" smtClean="0"/>
              <a:t>2) На лугу </a:t>
            </a:r>
          </a:p>
          <a:p>
            <a:pPr algn="ctr">
              <a:buNone/>
            </a:pPr>
            <a:r>
              <a:rPr lang="ru-RU" sz="3600" b="1" dirty="0" smtClean="0">
                <a:hlinkClick r:id="rId3" action="ppaction://hlinksldjump"/>
              </a:rPr>
              <a:t>3) В небольшом полукруглом цветнике </a:t>
            </a:r>
            <a:endParaRPr lang="ru-RU" sz="3600" b="1" dirty="0" smtClean="0"/>
          </a:p>
          <a:p>
            <a:pPr algn="ctr">
              <a:buNone/>
            </a:pPr>
            <a:r>
              <a:rPr lang="ru-RU" sz="3600" b="1" dirty="0" smtClean="0"/>
              <a:t> </a:t>
            </a:r>
          </a:p>
          <a:p>
            <a:pPr algn="ctr"/>
            <a:endParaRPr lang="ru-RU" sz="3600" b="1" dirty="0"/>
          </a:p>
        </p:txBody>
      </p:sp>
      <p:pic>
        <p:nvPicPr>
          <p:cNvPr id="7" name="Рисунок 6" descr="http://i.ytimg.com/vi/LRbSvVPMTks/maxresdefaul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631" y="1957754"/>
            <a:ext cx="3751385" cy="438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3.bp.blogspot.com/-gWmmPk89IH0/UEGw92KTtJI/AAAAAAAAAGY/Vis5nhdnZgU/s1600/Rose_Stock_by_BreAn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399" cy="1255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22273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В каком состоянии был цветник перед деревенским домом?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3692" y="2309446"/>
            <a:ext cx="3509597" cy="3657600"/>
          </a:xfrm>
        </p:spPr>
        <p:txBody>
          <a:bodyPr>
            <a:normAutofit fontScale="92500"/>
          </a:bodyPr>
          <a:lstStyle/>
          <a:p>
            <a:pPr marL="742950" indent="-742950" algn="ctr">
              <a:buNone/>
            </a:pPr>
            <a:r>
              <a:rPr lang="ru-RU" sz="4400" b="1" dirty="0" smtClean="0">
                <a:hlinkClick r:id="rId3" action="ppaction://hlinksldjump"/>
              </a:rPr>
              <a:t>1)  Запущен </a:t>
            </a:r>
            <a:endParaRPr lang="ru-RU" sz="4400" b="1" dirty="0" smtClean="0"/>
          </a:p>
          <a:p>
            <a:pPr marL="742950" indent="-742950" algn="ctr">
              <a:buNone/>
            </a:pPr>
            <a:r>
              <a:rPr lang="ru-RU" sz="4400" b="1" u="sng" dirty="0" smtClean="0"/>
              <a:t>2)  В хорошем </a:t>
            </a:r>
          </a:p>
          <a:p>
            <a:pPr algn="ctr">
              <a:buNone/>
            </a:pPr>
            <a:r>
              <a:rPr lang="ru-RU" sz="4400" b="1" u="sng" dirty="0" smtClean="0">
                <a:solidFill>
                  <a:srgbClr val="FF00FF"/>
                </a:solidFill>
              </a:rPr>
              <a:t>3) В отличном</a:t>
            </a:r>
          </a:p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dirty="0"/>
          </a:p>
        </p:txBody>
      </p:sp>
      <p:pic>
        <p:nvPicPr>
          <p:cNvPr id="5" name="Рисунок 4" descr="http://i.ytimg.com/vi/LRbSvVPMTks/maxresdefaul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506" y="1547446"/>
            <a:ext cx="3774832" cy="464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3.bp.blogspot.com/-gWmmPk89IH0/UEGw92KTtJI/AAAAAAAAAGY/Vis5nhdnZgU/s1600/Rose_Stock_by_BreAn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399" cy="1255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b="1" i="1" dirty="0" smtClean="0">
                <a:solidFill>
                  <a:srgbClr val="003300"/>
                </a:solidFill>
                <a:latin typeface="Constantia" pitchFamily="18" charset="0"/>
              </a:rPr>
              <a:t>Какая была жаба? </a:t>
            </a:r>
            <a:br>
              <a:rPr lang="ru-RU" b="1" i="1" dirty="0" smtClean="0">
                <a:solidFill>
                  <a:srgbClr val="003300"/>
                </a:solidFill>
                <a:latin typeface="Constantia" pitchFamily="18" charset="0"/>
              </a:rPr>
            </a:br>
            <a:endParaRPr lang="ru-RU" dirty="0">
              <a:solidFill>
                <a:srgbClr val="003300"/>
              </a:solidFill>
              <a:latin typeface="Constant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4646" y="1825625"/>
            <a:ext cx="350520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/>
              <a:t>   </a:t>
            </a:r>
            <a:r>
              <a:rPr lang="ru-RU" sz="4000" b="1" dirty="0" smtClean="0">
                <a:hlinkClick r:id="rId3" action="ppaction://hlinksldjump"/>
              </a:rPr>
              <a:t>1) Жирная, старая</a:t>
            </a:r>
            <a:endParaRPr lang="ru-RU" sz="4000" b="1" dirty="0" smtClean="0"/>
          </a:p>
          <a:p>
            <a:pPr algn="ctr">
              <a:buNone/>
            </a:pPr>
            <a:r>
              <a:rPr lang="ru-RU" sz="4000" b="1" u="sng" dirty="0" smtClean="0">
                <a:solidFill>
                  <a:srgbClr val="00B050"/>
                </a:solidFill>
              </a:rPr>
              <a:t>  2)Красивая </a:t>
            </a: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>
                <a:solidFill>
                  <a:srgbClr val="FF00FF"/>
                </a:solidFill>
              </a:rPr>
              <a:t>3) Уродливая 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4" name="Picture 4" descr="http://3.bp.blogspot.com/-gWmmPk89IH0/UEGw92KTtJI/AAAAAAAAAGY/Vis5nhdnZgU/s1600/Rose_Stock_by_BreAn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019908" cy="1207477"/>
          </a:xfrm>
          <a:prstGeom prst="rect">
            <a:avLst/>
          </a:prstGeom>
          <a:noFill/>
        </p:spPr>
      </p:pic>
      <p:pic>
        <p:nvPicPr>
          <p:cNvPr id="5" name="Рисунок 4" descr="http://i.ytimg.com/vi/LRbSvVPMTks/maxresdefaul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5015" y="1336432"/>
            <a:ext cx="3130063" cy="448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b="1" i="1" dirty="0" smtClean="0">
                <a:solidFill>
                  <a:srgbClr val="00B050"/>
                </a:solidFill>
                <a:latin typeface="+mn-lt"/>
              </a:rPr>
              <a:t>На кого охотилась жаба?</a:t>
            </a:r>
            <a:br>
              <a:rPr lang="ru-RU" b="1" i="1" dirty="0" smtClean="0">
                <a:solidFill>
                  <a:srgbClr val="00B050"/>
                </a:solidFill>
                <a:latin typeface="+mn-lt"/>
              </a:rPr>
            </a:br>
            <a:endParaRPr lang="ru-RU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5754" y="1825625"/>
            <a:ext cx="4536831" cy="4351338"/>
          </a:xfrm>
        </p:spPr>
        <p:txBody>
          <a:bodyPr/>
          <a:lstStyle/>
          <a:p>
            <a:pPr algn="ctr">
              <a:buNone/>
            </a:pPr>
            <a:r>
              <a:rPr lang="ru-RU" sz="3600" b="1" u="sng" dirty="0" smtClean="0">
                <a:solidFill>
                  <a:srgbClr val="FFC000"/>
                </a:solidFill>
              </a:rPr>
              <a:t>    1) На бабочек  </a:t>
            </a:r>
          </a:p>
          <a:p>
            <a:pPr algn="ctr">
              <a:buNone/>
            </a:pPr>
            <a:r>
              <a:rPr lang="ru-RU" sz="3600" b="1" u="sng" dirty="0" smtClean="0">
                <a:solidFill>
                  <a:srgbClr val="C00000"/>
                </a:solidFill>
              </a:rPr>
              <a:t>2) На жуков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    </a:t>
            </a:r>
            <a:r>
              <a:rPr lang="ru-RU" sz="3600" b="1" dirty="0" smtClean="0">
                <a:hlinkClick r:id="rId3" action="ppaction://hlinksldjump"/>
              </a:rPr>
              <a:t>3)На червей и мошек  </a:t>
            </a:r>
            <a:endParaRPr lang="ru-RU" sz="36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3600" b="1" dirty="0"/>
          </a:p>
        </p:txBody>
      </p:sp>
      <p:pic>
        <p:nvPicPr>
          <p:cNvPr id="4" name="Picture 4" descr="http://3.bp.blogspot.com/-gWmmPk89IH0/UEGw92KTtJI/AAAAAAAAAGY/Vis5nhdnZgU/s1600/Rose_Stock_by_BreAn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" cy="1255957"/>
          </a:xfrm>
          <a:prstGeom prst="rect">
            <a:avLst/>
          </a:prstGeom>
          <a:noFill/>
        </p:spPr>
      </p:pic>
      <p:pic>
        <p:nvPicPr>
          <p:cNvPr id="5" name="Рисунок 4" descr="http://i.ytimg.com/vi/LRbSvVPMTks/maxresdefaul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3292" y="1547446"/>
            <a:ext cx="3176954" cy="431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i="1" dirty="0" smtClean="0">
                <a:solidFill>
                  <a:srgbClr val="0000CC"/>
                </a:solidFill>
                <a:latin typeface="+mn-lt"/>
              </a:rPr>
              <a:t>В какое время суток распустилась роза? </a:t>
            </a:r>
            <a:br>
              <a:rPr lang="ru-RU" b="1" i="1" dirty="0" smtClean="0">
                <a:solidFill>
                  <a:srgbClr val="0000CC"/>
                </a:solidFill>
                <a:latin typeface="+mn-lt"/>
              </a:rPr>
            </a:br>
            <a:endParaRPr lang="ru-RU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8431" y="1849071"/>
            <a:ext cx="3622431" cy="4351338"/>
          </a:xfrm>
        </p:spPr>
        <p:txBody>
          <a:bodyPr>
            <a:normAutofit fontScale="92500" lnSpcReduction="10000"/>
          </a:bodyPr>
          <a:lstStyle/>
          <a:p>
            <a:pPr marL="514350" indent="-514350" algn="ctr">
              <a:buAutoNum type="arabicParenR"/>
            </a:pPr>
            <a:r>
              <a:rPr lang="ru-RU" sz="4400" b="1" u="sng" dirty="0" smtClean="0">
                <a:solidFill>
                  <a:srgbClr val="C00000"/>
                </a:solidFill>
              </a:rPr>
              <a:t>Вечером</a:t>
            </a:r>
          </a:p>
          <a:p>
            <a:pPr marL="514350" indent="-514350" algn="ctr">
              <a:buFont typeface="Arial" panose="020B0604020202020204" pitchFamily="34" charset="0"/>
              <a:buAutoNum type="arabicParenR"/>
            </a:pPr>
            <a:r>
              <a:rPr lang="ru-RU" sz="4400" b="1" u="sng" dirty="0" smtClean="0">
                <a:solidFill>
                  <a:srgbClr val="7030A0"/>
                </a:solidFill>
              </a:rPr>
              <a:t> В обед </a:t>
            </a:r>
          </a:p>
          <a:p>
            <a:pPr marL="514350" indent="-514350" algn="ctr">
              <a:buAutoNum type="arabicParenR"/>
            </a:pPr>
            <a:r>
              <a:rPr lang="ru-RU" sz="4400" b="1" dirty="0" smtClean="0">
                <a:hlinkClick r:id="rId3" action="ppaction://hlinksldjump"/>
              </a:rPr>
              <a:t>Утром </a:t>
            </a:r>
            <a:endParaRPr lang="ru-RU" sz="4400" b="1" dirty="0" smtClean="0"/>
          </a:p>
          <a:p>
            <a:pPr marL="514350" indent="-514350">
              <a:buNone/>
            </a:pPr>
            <a:r>
              <a:rPr lang="ru-RU" sz="3600" b="1" dirty="0" smtClean="0"/>
              <a:t> </a:t>
            </a:r>
          </a:p>
          <a:p>
            <a:pPr marL="514350" indent="-514350">
              <a:buAutoNum type="arabicParenR"/>
            </a:pP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dirty="0"/>
          </a:p>
        </p:txBody>
      </p:sp>
      <p:pic>
        <p:nvPicPr>
          <p:cNvPr id="4" name="Picture 4" descr="http://3.bp.blogspot.com/-gWmmPk89IH0/UEGw92KTtJI/AAAAAAAAAGY/Vis5nhdnZgU/s1600/Rose_Stock_by_BreAn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820615" cy="1127142"/>
          </a:xfrm>
          <a:prstGeom prst="rect">
            <a:avLst/>
          </a:prstGeom>
          <a:noFill/>
        </p:spPr>
      </p:pic>
      <p:pic>
        <p:nvPicPr>
          <p:cNvPr id="6" name="Рисунок 5" descr="http://i.ytimg.com/vi/LRbSvVPMTks/maxresdefaul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3322" y="1582615"/>
            <a:ext cx="3516923" cy="458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630" y="365126"/>
            <a:ext cx="7483719" cy="1325563"/>
          </a:xfrm>
        </p:spPr>
        <p:txBody>
          <a:bodyPr/>
          <a:lstStyle/>
          <a:p>
            <a:pPr lvl="0"/>
            <a:r>
              <a:rPr lang="ru-RU" b="1" i="1" dirty="0" smtClean="0"/>
              <a:t>Сколько лет было мальчику? </a:t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6368" y="1825625"/>
            <a:ext cx="3446586" cy="4351338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4400" b="1" u="sng" dirty="0" smtClean="0">
                <a:solidFill>
                  <a:schemeClr val="accent4">
                    <a:lumMod val="50000"/>
                  </a:schemeClr>
                </a:solidFill>
              </a:rPr>
              <a:t>1) 4 года </a:t>
            </a:r>
          </a:p>
          <a:p>
            <a:pPr algn="ctr">
              <a:buNone/>
            </a:pPr>
            <a:r>
              <a:rPr lang="ru-RU" sz="4400" b="1" u="sng" dirty="0" smtClean="0"/>
              <a:t>2) 5 лет </a:t>
            </a:r>
            <a:br>
              <a:rPr lang="ru-RU" sz="4400" b="1" u="sng" dirty="0" smtClean="0"/>
            </a:br>
            <a:r>
              <a:rPr lang="ru-RU" sz="4400" b="1" dirty="0" smtClean="0">
                <a:hlinkClick r:id="rId3" action="ppaction://hlinksldjump"/>
              </a:rPr>
              <a:t>3) 7 лет </a:t>
            </a:r>
            <a:br>
              <a:rPr lang="ru-RU" sz="4400" b="1" dirty="0" smtClean="0">
                <a:hlinkClick r:id="rId3" action="ppaction://hlinksldjump"/>
              </a:rPr>
            </a:br>
            <a:r>
              <a:rPr lang="ru-RU" sz="4400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dirty="0"/>
          </a:p>
        </p:txBody>
      </p:sp>
      <p:pic>
        <p:nvPicPr>
          <p:cNvPr id="4" name="Picture 4" descr="http://3.bp.blogspot.com/-gWmmPk89IH0/UEGw92KTtJI/AAAAAAAAAGY/Vis5nhdnZgU/s1600/Rose_Stock_by_BreAn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84738" cy="1352571"/>
          </a:xfrm>
          <a:prstGeom prst="rect">
            <a:avLst/>
          </a:prstGeom>
          <a:noFill/>
        </p:spPr>
      </p:pic>
      <p:pic>
        <p:nvPicPr>
          <p:cNvPr id="5" name="Рисунок 4" descr="http://i.ytimg.com/vi/LRbSvVPMTks/maxresdefaul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9139" y="1887415"/>
            <a:ext cx="3001108" cy="41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011" y="365126"/>
            <a:ext cx="6987339" cy="1325563"/>
          </a:xfrm>
        </p:spPr>
        <p:txBody>
          <a:bodyPr/>
          <a:lstStyle/>
          <a:p>
            <a:pPr lvl="0" algn="ctr"/>
            <a:r>
              <a:rPr lang="ru-RU" b="1" i="1" dirty="0" smtClean="0">
                <a:solidFill>
                  <a:srgbClr val="0000CC"/>
                </a:solidFill>
                <a:latin typeface="+mn-lt"/>
              </a:rPr>
              <a:t>Как звали девочку?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7558" y="1825625"/>
            <a:ext cx="3320716" cy="4351338"/>
          </a:xfrm>
        </p:spPr>
        <p:txBody>
          <a:bodyPr/>
          <a:lstStyle/>
          <a:p>
            <a:pPr marL="514350" indent="-514350" algn="ctr">
              <a:buNone/>
            </a:pPr>
            <a:r>
              <a:rPr lang="ru-RU" sz="4400" b="1" u="sng" dirty="0" smtClean="0">
                <a:solidFill>
                  <a:srgbClr val="FF0000"/>
                </a:solidFill>
              </a:rPr>
              <a:t>1) Валя </a:t>
            </a:r>
          </a:p>
          <a:p>
            <a:pPr marL="514350" indent="-514350" algn="ctr">
              <a:buNone/>
            </a:pPr>
            <a:r>
              <a:rPr lang="ru-RU" sz="4400" b="1" u="sng" dirty="0" smtClean="0"/>
              <a:t>2)  Надя</a:t>
            </a:r>
          </a:p>
          <a:p>
            <a:pPr algn="ctr">
              <a:buNone/>
            </a:pPr>
            <a:r>
              <a:rPr lang="ru-RU" sz="4400" b="1" dirty="0" smtClean="0">
                <a:hlinkClick r:id="rId3" action="ppaction://hlinksldjump"/>
              </a:rPr>
              <a:t>3) Маша </a:t>
            </a:r>
            <a:br>
              <a:rPr lang="ru-RU" sz="4400" b="1" dirty="0" smtClean="0">
                <a:hlinkClick r:id="rId3" action="ppaction://hlinksldjump"/>
              </a:rPr>
            </a:br>
            <a:endParaRPr lang="ru-RU" sz="44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dirty="0"/>
          </a:p>
        </p:txBody>
      </p:sp>
      <p:pic>
        <p:nvPicPr>
          <p:cNvPr id="4" name="Picture 4" descr="http://3.bp.blogspot.com/-gWmmPk89IH0/UEGw92KTtJI/AAAAAAAAAGY/Vis5nhdnZgU/s1600/Rose_Stock_by_BreAn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67507" cy="1191550"/>
          </a:xfrm>
          <a:prstGeom prst="rect">
            <a:avLst/>
          </a:prstGeom>
          <a:noFill/>
        </p:spPr>
      </p:pic>
      <p:pic>
        <p:nvPicPr>
          <p:cNvPr id="5" name="Рисунок 4" descr="http://i.ytimg.com/vi/LRbSvVPMTks/maxresdefaul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4212" y="1564105"/>
            <a:ext cx="3164304" cy="448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154" y="365126"/>
            <a:ext cx="7167196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i="1" dirty="0" smtClean="0">
                <a:solidFill>
                  <a:srgbClr val="FF9900"/>
                </a:solidFill>
                <a:latin typeface="+mn-lt"/>
              </a:rPr>
              <a:t>Любил ли мальчик читать? </a:t>
            </a:r>
            <a:br>
              <a:rPr lang="ru-RU" b="1" i="1" dirty="0" smtClean="0">
                <a:solidFill>
                  <a:srgbClr val="FF9900"/>
                </a:solidFill>
                <a:latin typeface="+mn-lt"/>
              </a:rPr>
            </a:br>
            <a:endParaRPr lang="ru-RU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446" y="1708394"/>
            <a:ext cx="4325816" cy="4351338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1) Нет</a:t>
            </a:r>
          </a:p>
          <a:p>
            <a:pPr algn="ctr">
              <a:buNone/>
            </a:pPr>
            <a:r>
              <a:rPr lang="ru-RU" sz="4000" b="1" dirty="0" smtClean="0">
                <a:hlinkClick r:id="rId3" action="ppaction://hlinksldjump"/>
              </a:rPr>
              <a:t>2) Да</a:t>
            </a: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>3</a:t>
            </a:r>
            <a:r>
              <a:rPr lang="ru-RU" sz="4000" b="1" u="sng" dirty="0" smtClean="0">
                <a:solidFill>
                  <a:schemeClr val="accent2">
                    <a:lumMod val="50000"/>
                  </a:schemeClr>
                </a:solidFill>
              </a:rPr>
              <a:t>) Когда просили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dirty="0"/>
          </a:p>
        </p:txBody>
      </p:sp>
      <p:pic>
        <p:nvPicPr>
          <p:cNvPr id="4" name="Picture 4" descr="http://3.bp.blogspot.com/-gWmmPk89IH0/UEGw92KTtJI/AAAAAAAAAGY/Vis5nhdnZgU/s1600/Rose_Stock_by_BreAn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9231" cy="1207653"/>
          </a:xfrm>
          <a:prstGeom prst="rect">
            <a:avLst/>
          </a:prstGeom>
          <a:noFill/>
        </p:spPr>
      </p:pic>
      <p:pic>
        <p:nvPicPr>
          <p:cNvPr id="5" name="Рисунок 4" descr="http://i.ytimg.com/vi/LRbSvVPMTks/maxresdefaul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9816" y="1606063"/>
            <a:ext cx="3069638" cy="41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b="1" i="1" dirty="0" smtClean="0">
                <a:solidFill>
                  <a:srgbClr val="003300"/>
                </a:solidFill>
                <a:latin typeface="+mn-lt"/>
              </a:rPr>
              <a:t>Какой был любимый уголок у мальчика? </a:t>
            </a:r>
            <a:br>
              <a:rPr lang="ru-RU" b="1" i="1" dirty="0" smtClean="0">
                <a:solidFill>
                  <a:srgbClr val="003300"/>
                </a:solidFill>
                <a:latin typeface="+mn-lt"/>
              </a:rPr>
            </a:br>
            <a:endParaRPr lang="ru-RU" b="1" dirty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538" y="1981201"/>
            <a:ext cx="3376247" cy="4195762"/>
          </a:xfrm>
        </p:spPr>
        <p:txBody>
          <a:bodyPr/>
          <a:lstStyle/>
          <a:p>
            <a:pPr algn="ctr">
              <a:buNone/>
            </a:pPr>
            <a:r>
              <a:rPr lang="ru-RU" u="sng" dirty="0" smtClean="0"/>
              <a:t>   </a:t>
            </a:r>
            <a:r>
              <a:rPr lang="ru-RU" sz="4000" b="1" u="sng" dirty="0" smtClean="0">
                <a:solidFill>
                  <a:srgbClr val="FF0000"/>
                </a:solidFill>
              </a:rPr>
              <a:t>1) Сад </a:t>
            </a: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>
                <a:solidFill>
                  <a:schemeClr val="accent6">
                    <a:lumMod val="50000"/>
                  </a:schemeClr>
                </a:solidFill>
              </a:rPr>
              <a:t>2) Беседка </a:t>
            </a: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dirty="0" smtClean="0">
                <a:hlinkClick r:id="rId3" action="ppaction://hlinksldjump"/>
              </a:rPr>
              <a:t>3) Цветник  </a:t>
            </a:r>
            <a:br>
              <a:rPr lang="ru-RU" sz="4000" b="1" dirty="0" smtClean="0">
                <a:hlinkClick r:id="rId3" action="ppaction://hlinksldjump"/>
              </a:rPr>
            </a:br>
            <a:endParaRPr lang="ru-RU" sz="40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dirty="0"/>
          </a:p>
        </p:txBody>
      </p:sp>
      <p:pic>
        <p:nvPicPr>
          <p:cNvPr id="4" name="Рисунок 3" descr="http://i.ytimg.com/vi/LRbSvVPMTks/maxresdefaul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559169"/>
            <a:ext cx="3247292" cy="467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2304" cy="247185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А)</a:t>
            </a:r>
            <a:b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</a:br>
            <a:r>
              <a:rPr lang="ru-RU" b="1" i="1" u="sng" dirty="0" smtClean="0">
                <a:latin typeface="+mn-lt"/>
                <a:hlinkClick r:id="rId2" action="ppaction://hlinksldjump"/>
              </a:rPr>
              <a:t>Эта сказка о козле с серебряным копытцем </a:t>
            </a:r>
            <a:r>
              <a:rPr lang="ru-RU" b="1" dirty="0" smtClean="0">
                <a:latin typeface="+mn-lt"/>
                <a:hlinkClick r:id="rId2" action="ppaction://hlinksldjump"/>
              </a:rPr>
              <a:t> </a:t>
            </a:r>
            <a:endParaRPr lang="ru-RU" b="1" dirty="0">
              <a:solidFill>
                <a:srgbClr val="FF00FF"/>
              </a:solidFill>
              <a:latin typeface="+mn-lt"/>
              <a:cs typeface="Aharoni" pitchFamily="2" charset="-79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534865" y="6094901"/>
            <a:ext cx="7886700" cy="34106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" name="p7047117" descr="http://bestgif.su/_ph/7/2/7047117.gif?1453200359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9386" y="2977661"/>
            <a:ext cx="2882089" cy="25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9138" y="365126"/>
            <a:ext cx="6616212" cy="1498843"/>
          </a:xfrm>
        </p:spPr>
        <p:txBody>
          <a:bodyPr>
            <a:normAutofit/>
          </a:bodyPr>
          <a:lstStyle/>
          <a:p>
            <a:pPr lvl="1" algn="ctr">
              <a:defRPr/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itchFamily="34" charset="0"/>
              </a:rPr>
              <a:t>Какую 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itchFamily="34" charset="0"/>
              </a:rPr>
              <a:t>дочь больше 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itchFamily="34" charset="0"/>
              </a:rPr>
              <a:t>всех любил купец 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itchFamily="34" charset="0"/>
              </a:rPr>
              <a:t>? 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15662" y="398585"/>
            <a:ext cx="3329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  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7-конечная звезда 6"/>
          <p:cNvSpPr/>
          <p:nvPr/>
        </p:nvSpPr>
        <p:spPr>
          <a:xfrm>
            <a:off x="0" y="0"/>
            <a:ext cx="1895873" cy="1688123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Содержимое 7" descr="http://i2.imageban.ru/out/2012/04/19/c9934859a2d2fb5e7b410434c4541b96.pn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6155" y="1735015"/>
            <a:ext cx="8053754" cy="453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926" y="470634"/>
            <a:ext cx="7886700" cy="3421428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latin typeface="+mn-lt"/>
                <a:hlinkClick r:id="rId2" action="ppaction://hlinksldjump"/>
              </a:rPr>
              <a:t>В)   </a:t>
            </a:r>
            <a:br>
              <a:rPr lang="ru-RU" sz="5400" b="1" i="1" dirty="0" smtClean="0">
                <a:latin typeface="+mn-lt"/>
                <a:hlinkClick r:id="rId2" action="ppaction://hlinksldjump"/>
              </a:rPr>
            </a:br>
            <a:r>
              <a:rPr lang="ru-RU" sz="5400" b="1" i="1" dirty="0" err="1" smtClean="0">
                <a:latin typeface="+mn-lt"/>
                <a:hlinkClick r:id="rId2" action="ppaction://hlinksldjump"/>
              </a:rPr>
              <a:t>Кокованя</a:t>
            </a:r>
            <a:r>
              <a:rPr lang="ru-RU" sz="5400" b="1" i="1" dirty="0" smtClean="0">
                <a:latin typeface="+mn-lt"/>
                <a:hlinkClick r:id="rId2" action="ppaction://hlinksldjump"/>
              </a:rPr>
              <a:t>  </a:t>
            </a:r>
            <a:br>
              <a:rPr lang="ru-RU" sz="5400" b="1" i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</a:rPr>
              <a:t> </a:t>
            </a:r>
            <a:endParaRPr lang="ru-RU" b="1" dirty="0">
              <a:latin typeface="+mn-lt"/>
            </a:endParaRPr>
          </a:p>
        </p:txBody>
      </p:sp>
      <p:pic>
        <p:nvPicPr>
          <p:cNvPr id="4" name="p7047117" descr="http://bestgif.su/_ph/7/2/7047117.gif?1453200359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130061"/>
            <a:ext cx="3116552" cy="308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307736"/>
          </a:xfrm>
        </p:spPr>
        <p:txBody>
          <a:bodyPr/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+mn-lt"/>
                <a:hlinkClick r:id="rId2" action="ppaction://hlinksldjump"/>
              </a:rPr>
              <a:t>Б) </a:t>
            </a:r>
            <a:br>
              <a:rPr lang="ru-RU" sz="5400" b="1" i="1" dirty="0" smtClean="0">
                <a:solidFill>
                  <a:srgbClr val="C00000"/>
                </a:solidFill>
                <a:latin typeface="+mn-lt"/>
                <a:hlinkClick r:id="rId2" action="ppaction://hlinksldjump"/>
              </a:rPr>
            </a:br>
            <a:r>
              <a:rPr lang="ru-RU" sz="5400" b="1" i="1" dirty="0" smtClean="0">
                <a:solidFill>
                  <a:srgbClr val="C00000"/>
                </a:solidFill>
                <a:latin typeface="+mn-lt"/>
                <a:hlinkClick r:id="rId2" action="ppaction://hlinksldjump"/>
              </a:rPr>
              <a:t> </a:t>
            </a:r>
            <a:r>
              <a:rPr lang="ru-RU" sz="5400" b="1" i="1" dirty="0" err="1" smtClean="0">
                <a:solidFill>
                  <a:srgbClr val="C00000"/>
                </a:solidFill>
                <a:latin typeface="+mn-lt"/>
                <a:hlinkClick r:id="rId2" action="ppaction://hlinksldjump"/>
              </a:rPr>
              <a:t>Дарёнка</a:t>
            </a:r>
            <a:r>
              <a:rPr lang="ru-RU" sz="5400" b="1" i="1" dirty="0" smtClean="0">
                <a:solidFill>
                  <a:srgbClr val="C00000"/>
                </a:solidFill>
                <a:latin typeface="+mn-lt"/>
                <a:hlinkClick r:id="rId2" action="ppaction://hlinksldjump"/>
              </a:rPr>
              <a:t>  </a:t>
            </a:r>
            <a:br>
              <a:rPr lang="ru-RU" sz="5400" b="1" i="1" dirty="0" smtClean="0">
                <a:solidFill>
                  <a:srgbClr val="C00000"/>
                </a:solidFill>
                <a:latin typeface="+mn-lt"/>
                <a:hlinkClick r:id="rId2" action="ppaction://hlinksldjump"/>
              </a:rPr>
            </a:br>
            <a:r>
              <a:rPr lang="ru-RU" b="1" dirty="0" smtClean="0">
                <a:solidFill>
                  <a:srgbClr val="FF00FF"/>
                </a:solidFill>
                <a:cs typeface="Aharoni" pitchFamily="2" charset="-79"/>
                <a:hlinkClick r:id="rId2" action="ppaction://hlinksldjump"/>
              </a:rPr>
              <a:t> </a:t>
            </a: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</a:rPr>
              <a:t> </a:t>
            </a:r>
            <a:endParaRPr lang="ru-RU" b="1" dirty="0">
              <a:latin typeface="+mn-lt"/>
            </a:endParaRPr>
          </a:p>
        </p:txBody>
      </p:sp>
      <p:pic>
        <p:nvPicPr>
          <p:cNvPr id="4" name="p7047117" descr="http://bestgif.su/_ph/7/2/7047117.gif?1453200359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14247" y="3118338"/>
            <a:ext cx="3341076" cy="303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036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r>
              <a:rPr lang="ru-RU" b="1" i="1" dirty="0" smtClean="0">
                <a:latin typeface="+mn-lt"/>
                <a:hlinkClick r:id="rId2" action="ppaction://hlinksldjump"/>
              </a:rPr>
              <a:t>В) </a:t>
            </a:r>
            <a:r>
              <a:rPr lang="ru-RU" b="1" i="1" dirty="0" smtClean="0">
                <a:hlinkClick r:id="rId2" action="ppaction://hlinksldjump"/>
              </a:rPr>
              <a:t/>
            </a:r>
            <a:br>
              <a:rPr lang="ru-RU" b="1" i="1" dirty="0" smtClean="0">
                <a:hlinkClick r:id="rId2" action="ppaction://hlinksldjump"/>
              </a:rPr>
            </a:br>
            <a:r>
              <a:rPr lang="ru-RU" b="1" i="1" dirty="0" smtClean="0">
                <a:latin typeface="+mn-lt"/>
                <a:hlinkClick r:id="rId2" action="ppaction://hlinksldjump"/>
              </a:rPr>
              <a:t> Кошка </a:t>
            </a:r>
            <a:r>
              <a:rPr lang="ru-RU" b="1" i="1" dirty="0" err="1" smtClean="0">
                <a:latin typeface="+mn-lt"/>
                <a:hlinkClick r:id="rId2" action="ppaction://hlinksldjump"/>
              </a:rPr>
              <a:t>Мурёнка</a:t>
            </a:r>
            <a:r>
              <a:rPr lang="ru-RU" b="1" i="1" dirty="0" smtClean="0">
                <a:latin typeface="+mn-lt"/>
                <a:hlinkClick r:id="rId2" action="ppaction://hlinksldjump"/>
              </a:rPr>
              <a:t>  </a:t>
            </a:r>
            <a:br>
              <a:rPr lang="ru-RU" b="1" i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</a:rPr>
              <a:t> </a:t>
            </a:r>
            <a:endParaRPr lang="ru-RU" b="1" dirty="0">
              <a:latin typeface="+mn-lt"/>
            </a:endParaRPr>
          </a:p>
        </p:txBody>
      </p:sp>
      <p:pic>
        <p:nvPicPr>
          <p:cNvPr id="4" name="p7047117" descr="http://bestgif.su/_ph/7/2/7047117.gif?1453200359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3908" y="2532186"/>
            <a:ext cx="3681046" cy="322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388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+mn-lt"/>
                <a:hlinkClick r:id="rId2" action="ppaction://hlinksldjump"/>
              </a:rPr>
              <a:t>Б) </a:t>
            </a:r>
            <a:br>
              <a:rPr lang="ru-RU" b="1" i="1" dirty="0" smtClean="0">
                <a:latin typeface="+mn-lt"/>
                <a:hlinkClick r:id="rId2" action="ppaction://hlinksldjump"/>
              </a:rPr>
            </a:br>
            <a:r>
              <a:rPr lang="ru-RU" b="1" i="1" dirty="0" smtClean="0">
                <a:latin typeface="+mn-lt"/>
                <a:hlinkClick r:id="rId2" action="ppaction://hlinksldjump"/>
              </a:rPr>
              <a:t>  Балаган  </a:t>
            </a:r>
            <a:br>
              <a:rPr lang="ru-RU" b="1" i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solidFill>
                  <a:srgbClr val="FF00FF"/>
                </a:solidFill>
                <a:cs typeface="Aharoni" pitchFamily="2" charset="-79"/>
              </a:rPr>
              <a:t> </a:t>
            </a: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p7047117" descr="http://bestgif.su/_ph/7/2/7047117.gif?1453200359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778369" y="2485292"/>
            <a:ext cx="3376246" cy="330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570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+mn-lt"/>
                <a:hlinkClick r:id="rId2" action="ppaction://hlinksldjump"/>
              </a:rPr>
              <a:t>А) </a:t>
            </a:r>
            <a:br>
              <a:rPr lang="ru-RU" b="1" i="1" dirty="0" smtClean="0">
                <a:solidFill>
                  <a:srgbClr val="FF0000"/>
                </a:solidFill>
                <a:latin typeface="+mn-lt"/>
                <a:hlinkClick r:id="rId2" action="ppaction://hlinksldjump"/>
              </a:rPr>
            </a:br>
            <a:r>
              <a:rPr lang="ru-RU" b="1" i="1" dirty="0" smtClean="0">
                <a:solidFill>
                  <a:srgbClr val="FF0000"/>
                </a:solidFill>
                <a:latin typeface="+mn-lt"/>
                <a:hlinkClick r:id="rId2" action="ppaction://hlinksldjump"/>
              </a:rPr>
              <a:t> Зима </a:t>
            </a:r>
            <a:br>
              <a:rPr lang="ru-RU" b="1" i="1" dirty="0" smtClean="0">
                <a:solidFill>
                  <a:srgbClr val="FF0000"/>
                </a:solidFill>
                <a:latin typeface="+mn-lt"/>
                <a:hlinkClick r:id="rId2" action="ppaction://hlinksldjump"/>
              </a:rPr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</a:rPr>
              <a:t> </a:t>
            </a:r>
            <a:endParaRPr lang="ru-RU" b="1" dirty="0">
              <a:latin typeface="+mn-lt"/>
            </a:endParaRPr>
          </a:p>
        </p:txBody>
      </p:sp>
      <p:pic>
        <p:nvPicPr>
          <p:cNvPr id="4" name="p7047117" descr="http://bestgif.su/_ph/7/2/7047117.gif?1453200359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731477" y="2637692"/>
            <a:ext cx="3411415" cy="333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570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+mn-lt"/>
                <a:hlinkClick r:id="rId2" action="ppaction://hlinksldjump"/>
              </a:rPr>
              <a:t>Б) </a:t>
            </a:r>
            <a:br>
              <a:rPr lang="ru-RU" b="1" i="1" dirty="0" smtClean="0">
                <a:solidFill>
                  <a:srgbClr val="C00000"/>
                </a:solidFill>
                <a:latin typeface="+mn-lt"/>
                <a:hlinkClick r:id="rId2" action="ppaction://hlinksldjump"/>
              </a:rPr>
            </a:br>
            <a:r>
              <a:rPr lang="ru-RU" b="1" i="1" dirty="0" smtClean="0">
                <a:solidFill>
                  <a:srgbClr val="C00000"/>
                </a:solidFill>
                <a:latin typeface="+mn-lt"/>
                <a:hlinkClick r:id="rId2" action="ppaction://hlinksldjump"/>
              </a:rPr>
              <a:t> Дорогие камни </a:t>
            </a: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p7047117" descr="http://bestgif.su/_ph/7/2/7047117.gif?1453200359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93706" y="2754923"/>
            <a:ext cx="3667125" cy="340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3330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+mn-lt"/>
                <a:hlinkClick r:id="rId2" action="ppaction://hlinksldjump"/>
              </a:rPr>
              <a:t>Б) </a:t>
            </a:r>
            <a:br>
              <a:rPr lang="ru-RU" b="1" i="1" dirty="0" smtClean="0">
                <a:latin typeface="+mn-lt"/>
                <a:hlinkClick r:id="rId2" action="ppaction://hlinksldjump"/>
              </a:rPr>
            </a:br>
            <a:r>
              <a:rPr lang="ru-RU" b="1" i="1" dirty="0" smtClean="0">
                <a:latin typeface="+mn-lt"/>
                <a:hlinkClick r:id="rId2" action="ppaction://hlinksldjump"/>
              </a:rPr>
              <a:t> На крышу </a:t>
            </a:r>
            <a:br>
              <a:rPr lang="ru-RU" b="1" i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</a:rPr>
              <a:t> </a:t>
            </a:r>
            <a:endParaRPr lang="ru-RU" b="1" dirty="0">
              <a:latin typeface="+mn-lt"/>
            </a:endParaRPr>
          </a:p>
        </p:txBody>
      </p:sp>
      <p:pic>
        <p:nvPicPr>
          <p:cNvPr id="4" name="p7047117" descr="http://bestgif.su/_ph/7/2/7047117.gif?1453200359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719754" y="2895600"/>
            <a:ext cx="3423138" cy="322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974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r>
              <a:rPr lang="ru-RU" b="1" i="1" dirty="0" smtClean="0">
                <a:latin typeface="+mn-lt"/>
                <a:hlinkClick r:id="rId2" action="ppaction://hlinksldjump"/>
              </a:rPr>
              <a:t>Б) </a:t>
            </a:r>
            <a:br>
              <a:rPr lang="ru-RU" b="1" i="1" dirty="0" smtClean="0">
                <a:latin typeface="+mn-lt"/>
                <a:hlinkClick r:id="rId2" action="ppaction://hlinksldjump"/>
              </a:rPr>
            </a:br>
            <a:r>
              <a:rPr lang="ru-RU" b="1" i="1" dirty="0" smtClean="0">
                <a:latin typeface="+mn-lt"/>
                <a:hlinkClick r:id="rId2" action="ppaction://hlinksldjump"/>
              </a:rPr>
              <a:t> С любовью </a:t>
            </a:r>
            <a:r>
              <a:rPr lang="ru-RU" b="1" i="1" dirty="0" smtClean="0">
                <a:latin typeface="+mn-lt"/>
              </a:rPr>
              <a:t/>
            </a:r>
            <a:br>
              <a:rPr lang="ru-RU" b="1" i="1" dirty="0" smtClean="0">
                <a:latin typeface="+mn-lt"/>
              </a:rPr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p7047117" descr="http://bestgif.su/_ph/7/2/7047117.gif?1453200359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28875" y="2778369"/>
            <a:ext cx="3327156" cy="334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2022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r>
              <a:rPr lang="ru-RU" b="1" dirty="0" smtClean="0">
                <a:latin typeface="+mn-lt"/>
                <a:hlinkClick r:id="rId2" action="ppaction://hlinksldjump"/>
              </a:rPr>
              <a:t>3) 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latin typeface="+mn-lt"/>
                <a:hlinkClick r:id="rId2" action="ppaction://hlinksldjump"/>
              </a:rPr>
              <a:t>В небольшом полукруглом цветнике 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http://forums.drom.ru/attachment.php?attachmentid=4890779&amp;d=1419855392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60431" y="3106616"/>
            <a:ext cx="2954215" cy="228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9443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</a:rPr>
              <a:t>  </a:t>
            </a:r>
            <a:r>
              <a:rPr lang="ru-RU" b="1" dirty="0" smtClean="0">
                <a:latin typeface="+mn-lt"/>
                <a:hlinkClick r:id="rId2" action="ppaction://hlinksldjump"/>
              </a:rPr>
              <a:t>1)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latin typeface="+mn-lt"/>
                <a:hlinkClick r:id="rId2" action="ppaction://hlinksldjump"/>
              </a:rPr>
              <a:t>  Запущен 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http://forums.drom.ru/attachment.php?attachmentid=4890779&amp;d=1419855392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12832" y="2942492"/>
            <a:ext cx="2545006" cy="227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Аксаков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/>
          </a:blip>
          <a:srcRect l="20690"/>
          <a:stretch>
            <a:fillRect/>
          </a:stretch>
        </p:blipFill>
        <p:spPr bwMode="auto">
          <a:xfrm>
            <a:off x="398584" y="1053842"/>
            <a:ext cx="8077201" cy="5335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Младшую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5675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r>
              <a:rPr lang="ru-RU" dirty="0" smtClean="0">
                <a:latin typeface="+mn-lt"/>
                <a:hlinkClick r:id="rId2" action="ppaction://hlinksldjump"/>
              </a:rPr>
              <a:t> </a:t>
            </a:r>
            <a:r>
              <a:rPr lang="ru-RU" b="1" dirty="0" smtClean="0">
                <a:latin typeface="+mn-lt"/>
                <a:hlinkClick r:id="rId2" action="ppaction://hlinksldjump"/>
              </a:rPr>
              <a:t>1)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latin typeface="+mn-lt"/>
                <a:hlinkClick r:id="rId2" action="ppaction://hlinksldjump"/>
              </a:rPr>
              <a:t> Жирная, старая</a:t>
            </a: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endParaRPr lang="ru-RU" b="1" dirty="0">
              <a:latin typeface="+mn-lt"/>
            </a:endParaRPr>
          </a:p>
        </p:txBody>
      </p:sp>
      <p:pic>
        <p:nvPicPr>
          <p:cNvPr id="4" name="Содержимое 3" descr="http://forums.drom.ru/attachment.php?attachmentid=4890779&amp;d=1419855392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83170" y="2860431"/>
            <a:ext cx="2474668" cy="220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r>
              <a:rPr lang="ru-RU" b="1" dirty="0" smtClean="0">
                <a:latin typeface="+mn-lt"/>
                <a:hlinkClick r:id="rId2" action="ppaction://hlinksldjump"/>
              </a:rPr>
              <a:t>3)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latin typeface="+mn-lt"/>
                <a:hlinkClick r:id="rId2" action="ppaction://hlinksldjump"/>
              </a:rPr>
              <a:t>На червей и мошек</a:t>
            </a: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http://forums.drom.ru/attachment.php?attachmentid=4890779&amp;d=1419855392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72862" y="2696308"/>
            <a:ext cx="2884975" cy="241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450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3) </a:t>
            </a:r>
            <a:b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</a:br>
            <a:r>
              <a:rPr lang="ru-RU" b="1" dirty="0" smtClean="0">
                <a:latin typeface="+mn-lt"/>
                <a:hlinkClick r:id="rId2" action="ppaction://hlinksldjump"/>
              </a:rPr>
              <a:t>Утром 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http://forums.drom.ru/attachment.php?attachmentid=4890779&amp;d=1419855392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95600" y="2731477"/>
            <a:ext cx="2662237" cy="246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864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r>
              <a:rPr lang="ru-RU" b="1" dirty="0" smtClean="0">
                <a:latin typeface="+mn-lt"/>
                <a:hlinkClick r:id="rId2" action="ppaction://hlinksldjump"/>
              </a:rPr>
              <a:t>3) 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latin typeface="+mn-lt"/>
                <a:hlinkClick r:id="rId2" action="ppaction://hlinksldjump"/>
              </a:rPr>
              <a:t>7 лет 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http://forums.drom.ru/attachment.php?attachmentid=4890779&amp;d=1419855392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91508" y="2696307"/>
            <a:ext cx="3717314" cy="250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2139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r>
              <a:rPr lang="ru-RU" b="1" dirty="0" smtClean="0">
                <a:latin typeface="+mn-lt"/>
                <a:hlinkClick r:id="rId2" action="ppaction://hlinksldjump"/>
              </a:rPr>
              <a:t>3) 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latin typeface="+mn-lt"/>
                <a:hlinkClick r:id="rId2" action="ppaction://hlinksldjump"/>
              </a:rPr>
              <a:t>Маша 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http://forums.drom.ru/attachment.php?attachmentid=4890779&amp;d=1419855392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24556" y="3048000"/>
            <a:ext cx="3025652" cy="216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801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r>
              <a:rPr lang="ru-RU" b="1" dirty="0" smtClean="0">
                <a:latin typeface="+mn-lt"/>
                <a:hlinkClick r:id="rId2" action="ppaction://hlinksldjump"/>
              </a:rPr>
              <a:t>2)  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latin typeface="+mn-lt"/>
                <a:hlinkClick r:id="rId2" action="ppaction://hlinksldjump"/>
              </a:rPr>
              <a:t> Да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http://forums.drom.ru/attachment.php?attachmentid=4890779&amp;d=1419855392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708032" y="2825262"/>
            <a:ext cx="2849806" cy="230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r>
              <a:rPr lang="ru-RU" b="1" dirty="0" smtClean="0">
                <a:latin typeface="+mn-lt"/>
                <a:hlinkClick r:id="rId2" action="ppaction://hlinksldjump"/>
              </a:rPr>
              <a:t>3)</a:t>
            </a:r>
            <a:br>
              <a:rPr lang="ru-RU" b="1" dirty="0" smtClean="0">
                <a:latin typeface="+mn-lt"/>
                <a:hlinkClick r:id="rId2" action="ppaction://hlinksldjump"/>
              </a:rPr>
            </a:br>
            <a:r>
              <a:rPr lang="ru-RU" b="1" dirty="0" smtClean="0">
                <a:latin typeface="+mn-lt"/>
                <a:hlinkClick r:id="rId2" action="ppaction://hlinksldjump"/>
              </a:rPr>
              <a:t> Цветник</a:t>
            </a:r>
            <a:r>
              <a:rPr lang="ru-RU" b="1" dirty="0" smtClean="0">
                <a:solidFill>
                  <a:srgbClr val="FF00FF"/>
                </a:solidFill>
                <a:latin typeface="+mn-lt"/>
                <a:cs typeface="Aharoni" pitchFamily="2" charset="-79"/>
                <a:hlinkClick r:id="rId2" action="ppaction://hlinksldjump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http://forums.drom.ru/attachment.php?attachmentid=4890779&amp;d=1419855392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73569" y="2672862"/>
            <a:ext cx="3447683" cy="258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2955" y="365126"/>
            <a:ext cx="7350368" cy="1325563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  <a:t>Куда ездил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  <a:t>купец по делам?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7-конечная звезда 5"/>
          <p:cNvSpPr/>
          <p:nvPr/>
        </p:nvSpPr>
        <p:spPr>
          <a:xfrm>
            <a:off x="0" y="1"/>
            <a:ext cx="1711569" cy="1430214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" name="Содержимое 9" descr="http://www.metod-kopilka.ru/images/doc/16/10402/img28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1277814"/>
            <a:ext cx="9144000" cy="509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Аксаков\х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64" t="1740" r="1817" b="6032"/>
          <a:stretch>
            <a:fillRect/>
          </a:stretch>
        </p:blipFill>
        <p:spPr bwMode="auto">
          <a:xfrm>
            <a:off x="0" y="550985"/>
            <a:ext cx="9143999" cy="5662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730326"/>
          </a:xfrm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00CC"/>
                </a:solidFill>
                <a:latin typeface="Bookman Old Style" pitchFamily="18" charset="0"/>
              </a:rPr>
              <a:t>В </a:t>
            </a:r>
            <a:r>
              <a:rPr lang="ru-RU" sz="4000" b="1" dirty="0" smtClean="0">
                <a:solidFill>
                  <a:srgbClr val="0000CC"/>
                </a:solidFill>
                <a:latin typeface="Bookman Old Style" pitchFamily="18" charset="0"/>
              </a:rPr>
              <a:t>страны заморские, королевства невиданные </a:t>
            </a:r>
            <a:endParaRPr lang="ru-RU" sz="40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308" y="433755"/>
            <a:ext cx="7971692" cy="1113692"/>
          </a:xfrm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Что заказала купцу</a:t>
            </a:r>
            <a:b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</a:b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старшая дочь?</a:t>
            </a:r>
            <a:b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</a:br>
            <a:endParaRPr lang="ru-RU" sz="4000" dirty="0">
              <a:solidFill>
                <a:srgbClr val="0000CC"/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214281" y="142851"/>
            <a:ext cx="1426949" cy="1228749"/>
          </a:xfrm>
          <a:prstGeom prst="star7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Содержимое 4" descr="http://cdn.kinombo.com/films/frames/b/c/2/b/frame_7502_22601-600-600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42646"/>
            <a:ext cx="9144000" cy="519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</TotalTime>
  <Words>399</Words>
  <Application>Microsoft Office PowerPoint</Application>
  <PresentationFormat>Экран (4:3)</PresentationFormat>
  <Paragraphs>153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Литературная викторина</vt:lpstr>
      <vt:lpstr>С.Т.Аксакова «Аленький цветочек»  </vt:lpstr>
      <vt:lpstr>Сколько дочерей  было у купца? </vt:lpstr>
      <vt:lpstr>Три  </vt:lpstr>
      <vt:lpstr>Какую дочь больше  всех любил купец ?  </vt:lpstr>
      <vt:lpstr>Младшую</vt:lpstr>
      <vt:lpstr>Куда ездил купец по делам? </vt:lpstr>
      <vt:lpstr>В страны заморские, королевства невиданные </vt:lpstr>
      <vt:lpstr>Что заказала купцу старшая дочь? </vt:lpstr>
      <vt:lpstr>Золотой венок из камней самоцветных </vt:lpstr>
      <vt:lpstr>Что заказала средняя дочь? </vt:lpstr>
      <vt:lpstr> Зеркало из хрусталя восточного </vt:lpstr>
      <vt:lpstr>Что заказала младшая дочь? </vt:lpstr>
      <vt:lpstr>Цветочек аленький  </vt:lpstr>
      <vt:lpstr>Что случилось после того, как купец сорвал  цветочек аленький?</vt:lpstr>
      <vt:lpstr>Появилось чудище лесное</vt:lpstr>
      <vt:lpstr>Что потребовал  от Купца чудище лесное? </vt:lpstr>
      <vt:lpstr>Прислать вместо себя одну из дочерей своих.</vt:lpstr>
      <vt:lpstr>Кто из трех дочерей отправился к чудище лесному? </vt:lpstr>
      <vt:lpstr>Младшая дочь Настенька  </vt:lpstr>
      <vt:lpstr>Какой предмет помогал быстро попасть во владения зверя лесного?</vt:lpstr>
      <vt:lpstr> Кольцо</vt:lpstr>
      <vt:lpstr>Как расколдовала Настенька Чудо лесное?</vt:lpstr>
      <vt:lpstr> Сказала что любит его как жениха</vt:lpstr>
      <vt:lpstr>Кто заколдовал принца?</vt:lpstr>
      <vt:lpstr>Злая волшебница </vt:lpstr>
      <vt:lpstr>Чем закончилась  сказка? </vt:lpstr>
      <vt:lpstr>Свадьбой</vt:lpstr>
      <vt:lpstr>Слайд 29</vt:lpstr>
      <vt:lpstr> Почему писатель назвал своё произведение                        «Серебряное копытце»? </vt:lpstr>
      <vt:lpstr>Как звали главного героя?</vt:lpstr>
      <vt:lpstr>Как звали сиротку? </vt:lpstr>
      <vt:lpstr>Кто с Дарёнкой пришёл жить к Коковане? </vt:lpstr>
      <vt:lpstr>Как называется лесное жильё? </vt:lpstr>
      <vt:lpstr>В какое время года происходят события? </vt:lpstr>
      <vt:lpstr>Что выбивал козлик серебряным копытцем?</vt:lpstr>
      <vt:lpstr>  Куда вспрыгнул козёл? </vt:lpstr>
      <vt:lpstr>   Как относится автор к главным героям? </vt:lpstr>
      <vt:lpstr> </vt:lpstr>
      <vt:lpstr> </vt:lpstr>
      <vt:lpstr>В каком состоянии был цветник перед деревенским домом? </vt:lpstr>
      <vt:lpstr>Какая была жаба?  </vt:lpstr>
      <vt:lpstr>На кого охотилась жаба? </vt:lpstr>
      <vt:lpstr>В какое время суток распустилась роза?  </vt:lpstr>
      <vt:lpstr>Сколько лет было мальчику?  </vt:lpstr>
      <vt:lpstr>Как звали девочку? </vt:lpstr>
      <vt:lpstr>Любил ли мальчик читать?  </vt:lpstr>
      <vt:lpstr>Какой был любимый уголок у мальчика?  </vt:lpstr>
      <vt:lpstr>А) Эта сказка о козле с серебряным копытцем  </vt:lpstr>
      <vt:lpstr>В)    Кокованя    </vt:lpstr>
      <vt:lpstr>Б)   Дарёнка     </vt:lpstr>
      <vt:lpstr> В)   Кошка Мурёнка    </vt:lpstr>
      <vt:lpstr>Б)    Балаган     </vt:lpstr>
      <vt:lpstr> А)   Зима   </vt:lpstr>
      <vt:lpstr>Б)   Дорогие камни  </vt:lpstr>
      <vt:lpstr>Б)   На крышу   </vt:lpstr>
      <vt:lpstr> Б)   С любовью   </vt:lpstr>
      <vt:lpstr> 3)  В небольшом полукруглом цветнике   </vt:lpstr>
      <vt:lpstr>  1)   Запущен   </vt:lpstr>
      <vt:lpstr>  1)  Жирная, старая </vt:lpstr>
      <vt:lpstr> 3) На червей и мошек </vt:lpstr>
      <vt:lpstr>3)  Утром   </vt:lpstr>
      <vt:lpstr> 3)  7 лет   </vt:lpstr>
      <vt:lpstr> 3)  Маша    </vt:lpstr>
      <vt:lpstr> 2)    Да  </vt:lpstr>
      <vt:lpstr> 3)  Цветник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Dmytro</dc:creator>
  <cp:lastModifiedBy>Яна</cp:lastModifiedBy>
  <cp:revision>42</cp:revision>
  <dcterms:created xsi:type="dcterms:W3CDTF">2015-09-22T18:50:50Z</dcterms:created>
  <dcterms:modified xsi:type="dcterms:W3CDTF">2018-05-27T12:47:18Z</dcterms:modified>
</cp:coreProperties>
</file>